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1039D1-8230-4AD0-A2BC-403C978E26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dirty="0"/>
              <a:t>Економски </a:t>
            </a:r>
            <a:r>
              <a:rPr lang="mk-MK" dirty="0" smtClean="0"/>
              <a:t>мерки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2B7F8C1-46FD-48DD-8CCA-64EF8E35E5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Економски мерки за справување со последици од корона вирус</a:t>
            </a:r>
          </a:p>
        </p:txBody>
      </p:sp>
    </p:spTree>
    <p:extLst>
      <p:ext uri="{BB962C8B-B14F-4D97-AF65-F5344CB8AC3E}">
        <p14:creationId xmlns:p14="http://schemas.microsoft.com/office/powerpoint/2010/main" xmlns="" val="3106229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Препорака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реорганизира</a:t>
            </a:r>
            <a:r>
              <a:rPr lang="en-US" dirty="0" smtClean="0"/>
              <a:t> </a:t>
            </a:r>
            <a:r>
              <a:rPr lang="en-US" dirty="0" err="1" smtClean="0"/>
              <a:t>работата</a:t>
            </a:r>
            <a:r>
              <a:rPr lang="en-US" dirty="0" smtClean="0"/>
              <a:t> </a:t>
            </a:r>
            <a:r>
              <a:rPr lang="en-US" dirty="0" err="1" smtClean="0"/>
              <a:t>во</a:t>
            </a:r>
            <a:r>
              <a:rPr lang="en-US" dirty="0" smtClean="0"/>
              <a:t> </a:t>
            </a:r>
            <a:r>
              <a:rPr lang="en-US" dirty="0" err="1" smtClean="0"/>
              <a:t>смени</a:t>
            </a:r>
            <a:r>
              <a:rPr lang="en-US" dirty="0" smtClean="0"/>
              <a:t>, </a:t>
            </a:r>
            <a:r>
              <a:rPr lang="en-US" dirty="0" err="1" smtClean="0"/>
              <a:t>посебно</a:t>
            </a:r>
            <a:r>
              <a:rPr lang="en-US" dirty="0" smtClean="0"/>
              <a:t> </a:t>
            </a:r>
            <a:r>
              <a:rPr lang="en-US" dirty="0" err="1" smtClean="0"/>
              <a:t>во</a:t>
            </a:r>
            <a:r>
              <a:rPr lang="en-US" dirty="0" smtClean="0"/>
              <a:t> </a:t>
            </a:r>
            <a:r>
              <a:rPr lang="en-US" dirty="0" err="1" smtClean="0"/>
              <a:t>компании</a:t>
            </a:r>
            <a:r>
              <a:rPr lang="en-US" dirty="0" smtClean="0"/>
              <a:t> </a:t>
            </a:r>
            <a:r>
              <a:rPr lang="en-US" dirty="0" err="1" smtClean="0"/>
              <a:t>со</a:t>
            </a:r>
            <a:r>
              <a:rPr lang="en-US" dirty="0" smtClean="0"/>
              <a:t> </a:t>
            </a:r>
            <a:r>
              <a:rPr lang="en-US" dirty="0" err="1" smtClean="0"/>
              <a:t>поголем</a:t>
            </a:r>
            <a:r>
              <a:rPr lang="en-US" dirty="0" smtClean="0"/>
              <a:t> </a:t>
            </a:r>
            <a:r>
              <a:rPr lang="en-US" dirty="0" err="1" smtClean="0"/>
              <a:t>број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вработени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1A78F6-16D5-4D95-81A6-75497082E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Мерка 1- реструктуирање на обврските за заеми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8D6C9D-5D3F-4B96-AFE7-587D4BD3D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b="1" dirty="0" smtClean="0"/>
              <a:t>Регулатива </a:t>
            </a:r>
            <a:r>
              <a:rPr lang="mk-MK" b="1" dirty="0"/>
              <a:t>од страна на Советот на </a:t>
            </a:r>
            <a:r>
              <a:rPr lang="en-US" b="1" dirty="0"/>
              <a:t>НБР</a:t>
            </a:r>
            <a:r>
              <a:rPr lang="mk-MK" b="1" dirty="0"/>
              <a:t>С</a:t>
            </a:r>
            <a:r>
              <a:rPr lang="en-US" b="1" dirty="0"/>
              <a:t>М</a:t>
            </a:r>
            <a:endParaRPr lang="mk-MK" b="1" dirty="0"/>
          </a:p>
          <a:p>
            <a:r>
              <a:rPr lang="mk-MK" b="1" dirty="0"/>
              <a:t>С</a:t>
            </a:r>
            <a:r>
              <a:rPr lang="en-US" b="1" dirty="0" err="1"/>
              <a:t>тимулирање</a:t>
            </a:r>
            <a:r>
              <a:rPr lang="en-US" b="1" dirty="0"/>
              <a:t> </a:t>
            </a:r>
            <a:r>
              <a:rPr lang="en-US" b="1" dirty="0" err="1"/>
              <a:t>на</a:t>
            </a:r>
            <a:r>
              <a:rPr lang="en-US" b="1" dirty="0"/>
              <a:t> </a:t>
            </a:r>
            <a:r>
              <a:rPr lang="en-US" b="1" dirty="0" err="1"/>
              <a:t>деловните</a:t>
            </a:r>
            <a:r>
              <a:rPr lang="en-US" b="1" dirty="0"/>
              <a:t> </a:t>
            </a:r>
            <a:r>
              <a:rPr lang="en-US" b="1" dirty="0" err="1"/>
              <a:t>банки</a:t>
            </a:r>
            <a:r>
              <a:rPr lang="en-US" b="1" dirty="0"/>
              <a:t> </a:t>
            </a:r>
            <a:r>
              <a:rPr lang="en-US" b="1" dirty="0" err="1"/>
              <a:t>за</a:t>
            </a:r>
            <a:r>
              <a:rPr lang="en-US" b="1" dirty="0"/>
              <a:t> </a:t>
            </a:r>
            <a:r>
              <a:rPr lang="en-US" b="1" dirty="0" err="1"/>
              <a:t>реструктурирање</a:t>
            </a:r>
            <a:r>
              <a:rPr lang="en-US" b="1" dirty="0"/>
              <a:t> </a:t>
            </a:r>
            <a:r>
              <a:rPr lang="en-US" b="1" dirty="0" err="1" smtClean="0"/>
              <a:t>на</a:t>
            </a:r>
            <a:r>
              <a:rPr lang="en-US" b="1" dirty="0" smtClean="0"/>
              <a:t> </a:t>
            </a:r>
            <a:r>
              <a:rPr lang="en-US" b="1" dirty="0" err="1"/>
              <a:t>обврските</a:t>
            </a:r>
            <a:r>
              <a:rPr lang="en-US" b="1" dirty="0"/>
              <a:t> </a:t>
            </a:r>
            <a:r>
              <a:rPr lang="en-US" b="1" dirty="0" err="1"/>
              <a:t>за</a:t>
            </a:r>
            <a:r>
              <a:rPr lang="en-US" b="1" dirty="0"/>
              <a:t> </a:t>
            </a:r>
            <a:r>
              <a:rPr lang="en-US" b="1" dirty="0" err="1"/>
              <a:t>заемите</a:t>
            </a:r>
            <a:endParaRPr lang="mk-MK" b="1" dirty="0"/>
          </a:p>
          <a:p>
            <a:r>
              <a:rPr lang="mk-MK" b="1" dirty="0"/>
              <a:t>Опфат: </a:t>
            </a:r>
            <a:r>
              <a:rPr lang="en-US" b="1" dirty="0" err="1"/>
              <a:t>компании</a:t>
            </a:r>
            <a:r>
              <a:rPr lang="en-US" b="1" dirty="0"/>
              <a:t> и </a:t>
            </a:r>
            <a:r>
              <a:rPr lang="en-US" b="1" dirty="0" err="1"/>
              <a:t>домаќинства</a:t>
            </a:r>
            <a:r>
              <a:rPr lang="en-US" b="1" dirty="0"/>
              <a:t> - </a:t>
            </a:r>
            <a:r>
              <a:rPr lang="en-US" b="1" dirty="0" err="1"/>
              <a:t>правните</a:t>
            </a:r>
            <a:r>
              <a:rPr lang="en-US" b="1" dirty="0"/>
              <a:t> и </a:t>
            </a:r>
            <a:r>
              <a:rPr lang="en-US" b="1" dirty="0" err="1"/>
              <a:t>физичките</a:t>
            </a:r>
            <a:r>
              <a:rPr lang="en-US" b="1" dirty="0"/>
              <a:t> </a:t>
            </a:r>
            <a:r>
              <a:rPr lang="en-US" b="1" dirty="0" err="1" smtClean="0"/>
              <a:t>лица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1099056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F71C2F-6F94-46EE-BD53-7370EC03E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Мерка 2 – намалување на референтна каматна стапка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099A0C-A44C-431D-B2AE-A6F07CE99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b="1" dirty="0"/>
              <a:t>Н</a:t>
            </a:r>
            <a:r>
              <a:rPr lang="en-US" b="1" dirty="0" err="1"/>
              <a:t>амал</a:t>
            </a:r>
            <a:r>
              <a:rPr lang="mk-MK" b="1" dirty="0"/>
              <a:t>ување на</a:t>
            </a:r>
            <a:r>
              <a:rPr lang="en-US" b="1" dirty="0"/>
              <a:t> </a:t>
            </a:r>
            <a:r>
              <a:rPr lang="en-US" b="1" dirty="0" err="1"/>
              <a:t>референтната</a:t>
            </a:r>
            <a:r>
              <a:rPr lang="en-US" b="1" dirty="0"/>
              <a:t> </a:t>
            </a:r>
            <a:r>
              <a:rPr lang="en-US" b="1" dirty="0" err="1"/>
              <a:t>каматна</a:t>
            </a:r>
            <a:r>
              <a:rPr lang="en-US" b="1" dirty="0"/>
              <a:t> </a:t>
            </a:r>
            <a:r>
              <a:rPr lang="en-US" b="1" dirty="0" err="1"/>
              <a:t>стапка</a:t>
            </a:r>
            <a:r>
              <a:rPr lang="en-US" b="1" dirty="0"/>
              <a:t> </a:t>
            </a:r>
            <a:r>
              <a:rPr lang="en-US" b="1" dirty="0" err="1"/>
              <a:t>од</a:t>
            </a:r>
            <a:r>
              <a:rPr lang="en-US" b="1" dirty="0"/>
              <a:t> </a:t>
            </a:r>
            <a:r>
              <a:rPr lang="en-US" b="1" dirty="0" smtClean="0"/>
              <a:t>2</a:t>
            </a:r>
            <a:r>
              <a:rPr lang="en-US" b="1" dirty="0" smtClean="0"/>
              <a:t>% </a:t>
            </a:r>
            <a:r>
              <a:rPr lang="en-US" b="1" dirty="0" err="1"/>
              <a:t>на</a:t>
            </a:r>
            <a:r>
              <a:rPr lang="en-US" b="1" dirty="0"/>
              <a:t> 1,75%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5389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120366-1EAC-46DE-8B13-C7CB1E1DD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Мерка 3 – безкаматен кредит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1274B0-941A-41FB-8D8C-6E53A0A34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9109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mk-MK" dirty="0"/>
              <a:t>Со нова </a:t>
            </a:r>
            <a:r>
              <a:rPr lang="en-US" dirty="0" err="1"/>
              <a:t>кредитна</a:t>
            </a:r>
            <a:r>
              <a:rPr lang="en-US" dirty="0"/>
              <a:t> </a:t>
            </a:r>
            <a:r>
              <a:rPr lang="en-US" dirty="0" err="1"/>
              <a:t>линија</a:t>
            </a:r>
            <a:r>
              <a:rPr lang="mk-MK" dirty="0"/>
              <a:t> 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5</a:t>
            </a:r>
            <a:r>
              <a:rPr lang="mk-MK" dirty="0"/>
              <a:t>,7 </a:t>
            </a:r>
            <a:r>
              <a:rPr lang="en-US" dirty="0" err="1"/>
              <a:t>милиони</a:t>
            </a:r>
            <a:r>
              <a:rPr lang="en-US" dirty="0"/>
              <a:t> </a:t>
            </a:r>
            <a:r>
              <a:rPr lang="en-US" dirty="0" err="1"/>
              <a:t>евра</a:t>
            </a:r>
            <a:r>
              <a:rPr lang="en-US" dirty="0"/>
              <a:t> </a:t>
            </a:r>
            <a:r>
              <a:rPr lang="mk-MK" dirty="0"/>
              <a:t>Развојната банка на РСМ, </a:t>
            </a:r>
            <a:r>
              <a:rPr lang="en-US" dirty="0" err="1"/>
              <a:t>ќе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кредитира</a:t>
            </a:r>
            <a:r>
              <a:rPr lang="en-US" dirty="0"/>
              <a:t> </a:t>
            </a:r>
            <a:r>
              <a:rPr lang="en-US" dirty="0" err="1"/>
              <a:t>директно</a:t>
            </a:r>
            <a:r>
              <a:rPr lang="en-US" dirty="0"/>
              <a:t> </a:t>
            </a:r>
            <a:r>
              <a:rPr lang="en-US" dirty="0" err="1"/>
              <a:t>компании</a:t>
            </a:r>
            <a:r>
              <a:rPr lang="en-US" dirty="0"/>
              <a:t> </a:t>
            </a:r>
            <a:r>
              <a:rPr lang="en-US" dirty="0" err="1"/>
              <a:t>поради</a:t>
            </a:r>
            <a:r>
              <a:rPr lang="en-US" dirty="0"/>
              <a:t> </a:t>
            </a:r>
            <a:r>
              <a:rPr lang="en-US" dirty="0" err="1"/>
              <a:t>неликвидност</a:t>
            </a:r>
            <a:r>
              <a:rPr lang="en-US" dirty="0"/>
              <a:t> </a:t>
            </a:r>
            <a:r>
              <a:rPr lang="en-US" dirty="0" err="1"/>
              <a:t>односно</a:t>
            </a:r>
            <a:r>
              <a:rPr lang="en-US" dirty="0"/>
              <a:t> </a:t>
            </a:r>
            <a:r>
              <a:rPr lang="en-US" dirty="0" err="1"/>
              <a:t>чија</a:t>
            </a:r>
            <a:r>
              <a:rPr lang="en-US" dirty="0"/>
              <a:t> </a:t>
            </a:r>
            <a:r>
              <a:rPr lang="en-US" dirty="0" err="1"/>
              <a:t>што</a:t>
            </a:r>
            <a:r>
              <a:rPr lang="en-US" dirty="0"/>
              <a:t> </a:t>
            </a:r>
            <a:r>
              <a:rPr lang="en-US" dirty="0" err="1"/>
              <a:t>економска</a:t>
            </a:r>
            <a:r>
              <a:rPr lang="en-US" dirty="0"/>
              <a:t> </a:t>
            </a:r>
            <a:r>
              <a:rPr lang="en-US" dirty="0" err="1"/>
              <a:t>активност</a:t>
            </a:r>
            <a:r>
              <a:rPr lang="en-US" dirty="0"/>
              <a:t> е </a:t>
            </a:r>
            <a:r>
              <a:rPr lang="en-US" dirty="0" err="1"/>
              <a:t>погодена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коронавирусот</a:t>
            </a:r>
            <a:endParaRPr lang="mk-MK" dirty="0"/>
          </a:p>
          <a:p>
            <a:pPr lvl="0"/>
            <a:r>
              <a:rPr lang="mk-MK" dirty="0"/>
              <a:t>Поволни</a:t>
            </a:r>
            <a:r>
              <a:rPr lang="en-US" dirty="0"/>
              <a:t> </a:t>
            </a:r>
            <a:r>
              <a:rPr lang="en-US" dirty="0" err="1"/>
              <a:t>услови</a:t>
            </a:r>
            <a:endParaRPr lang="mk-MK" dirty="0"/>
          </a:p>
          <a:p>
            <a:pPr lvl="1"/>
            <a:r>
              <a:rPr lang="en-US" dirty="0" err="1"/>
              <a:t>грејс</a:t>
            </a:r>
            <a:r>
              <a:rPr lang="en-US" dirty="0"/>
              <a:t> </a:t>
            </a:r>
            <a:r>
              <a:rPr lang="en-US" dirty="0" err="1"/>
              <a:t>периоди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6 </a:t>
            </a:r>
            <a:r>
              <a:rPr lang="en-US" dirty="0" err="1"/>
              <a:t>месеци</a:t>
            </a:r>
            <a:r>
              <a:rPr lang="en-US" dirty="0"/>
              <a:t>,</a:t>
            </a:r>
            <a:endParaRPr lang="mk-MK" dirty="0"/>
          </a:p>
          <a:p>
            <a:pPr lvl="1"/>
            <a:r>
              <a:rPr lang="en-US" dirty="0" err="1"/>
              <a:t>рок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отплата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24 </a:t>
            </a:r>
            <a:r>
              <a:rPr lang="en-US" dirty="0" err="1"/>
              <a:t>месеци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тримесечни</a:t>
            </a:r>
            <a:r>
              <a:rPr lang="en-US" dirty="0"/>
              <a:t> </a:t>
            </a:r>
            <a:r>
              <a:rPr lang="en-US" dirty="0" err="1"/>
              <a:t>рати</a:t>
            </a:r>
            <a:r>
              <a:rPr lang="en-US" dirty="0"/>
              <a:t>.</a:t>
            </a:r>
            <a:endParaRPr lang="mk-MK" dirty="0"/>
          </a:p>
          <a:p>
            <a:pPr lvl="1"/>
            <a:r>
              <a:rPr lang="mk-MK" dirty="0"/>
              <a:t>Трошоци за администрирање: 0 денари.</a:t>
            </a:r>
          </a:p>
          <a:p>
            <a:r>
              <a:rPr lang="mk-MK" dirty="0"/>
              <a:t>Висина на к</a:t>
            </a:r>
            <a:r>
              <a:rPr lang="en-US" dirty="0" err="1"/>
              <a:t>редитите</a:t>
            </a:r>
            <a:r>
              <a:rPr lang="mk-MK" dirty="0"/>
              <a:t>: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3.000 </a:t>
            </a:r>
            <a:r>
              <a:rPr lang="en-US" dirty="0" err="1"/>
              <a:t>евра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30.000 </a:t>
            </a:r>
            <a:r>
              <a:rPr lang="en-US" dirty="0" err="1"/>
              <a:t>евра</a:t>
            </a:r>
            <a:r>
              <a:rPr lang="en-US" dirty="0"/>
              <a:t>,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зависност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бројот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вработени</a:t>
            </a:r>
            <a:r>
              <a:rPr lang="en-US" dirty="0"/>
              <a:t> </a:t>
            </a:r>
            <a:endParaRPr lang="mk-MK" dirty="0"/>
          </a:p>
          <a:p>
            <a:pPr lvl="1"/>
            <a:r>
              <a:rPr lang="mk-MK" dirty="0"/>
              <a:t>М</a:t>
            </a:r>
            <a:r>
              <a:rPr lang="en-US" dirty="0" err="1"/>
              <a:t>икро</a:t>
            </a:r>
            <a:r>
              <a:rPr lang="en-US" dirty="0"/>
              <a:t> </a:t>
            </a:r>
            <a:r>
              <a:rPr lang="en-US" dirty="0" err="1"/>
              <a:t>претпријати</a:t>
            </a:r>
            <a:r>
              <a:rPr lang="mk-MK" dirty="0"/>
              <a:t>е</a:t>
            </a:r>
            <a:r>
              <a:rPr lang="en-US" dirty="0"/>
              <a:t> </a:t>
            </a:r>
            <a:r>
              <a:rPr lang="mk-MK" dirty="0"/>
              <a:t>со</a:t>
            </a:r>
            <a:r>
              <a:rPr lang="en-US" dirty="0"/>
              <a:t> 1-10 </a:t>
            </a:r>
            <a:r>
              <a:rPr lang="en-US" dirty="0" err="1"/>
              <a:t>вработени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3 - 5 </a:t>
            </a:r>
            <a:r>
              <a:rPr lang="en-US" dirty="0" err="1"/>
              <a:t>илјади</a:t>
            </a:r>
            <a:r>
              <a:rPr lang="en-US" dirty="0"/>
              <a:t> </a:t>
            </a:r>
            <a:r>
              <a:rPr lang="en-US" dirty="0" err="1"/>
              <a:t>евра</a:t>
            </a:r>
            <a:r>
              <a:rPr lang="en-US" dirty="0"/>
              <a:t>, </a:t>
            </a:r>
            <a:endParaRPr lang="mk-MK" dirty="0"/>
          </a:p>
          <a:p>
            <a:pPr lvl="1"/>
            <a:r>
              <a:rPr lang="mk-MK" dirty="0"/>
              <a:t>М</a:t>
            </a:r>
            <a:r>
              <a:rPr lang="en-US" dirty="0" err="1"/>
              <a:t>ал</a:t>
            </a:r>
            <a:r>
              <a:rPr lang="mk-MK" dirty="0"/>
              <a:t>о</a:t>
            </a:r>
            <a:r>
              <a:rPr lang="en-US" dirty="0"/>
              <a:t> </a:t>
            </a:r>
            <a:r>
              <a:rPr lang="en-US" dirty="0" err="1"/>
              <a:t>претпријати</a:t>
            </a:r>
            <a:r>
              <a:rPr lang="mk-MK" dirty="0"/>
              <a:t>е</a:t>
            </a:r>
            <a:r>
              <a:rPr lang="en-US" dirty="0"/>
              <a:t> </a:t>
            </a:r>
            <a:r>
              <a:rPr lang="mk-MK" dirty="0"/>
              <a:t>со</a:t>
            </a:r>
            <a:r>
              <a:rPr lang="en-US" dirty="0"/>
              <a:t> 1</a:t>
            </a:r>
            <a:r>
              <a:rPr lang="mk-MK" dirty="0"/>
              <a:t>1</a:t>
            </a:r>
            <a:r>
              <a:rPr lang="en-US" dirty="0"/>
              <a:t>-50 </a:t>
            </a:r>
            <a:r>
              <a:rPr lang="en-US" dirty="0" err="1"/>
              <a:t>вработени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5-15 </a:t>
            </a:r>
            <a:r>
              <a:rPr lang="en-US" dirty="0" err="1"/>
              <a:t>илјади</a:t>
            </a:r>
            <a:r>
              <a:rPr lang="en-US" dirty="0"/>
              <a:t> </a:t>
            </a:r>
            <a:r>
              <a:rPr lang="en-US" dirty="0" err="1"/>
              <a:t>евра</a:t>
            </a:r>
            <a:r>
              <a:rPr lang="en-US" dirty="0"/>
              <a:t>,</a:t>
            </a:r>
            <a:endParaRPr lang="mk-MK" dirty="0"/>
          </a:p>
          <a:p>
            <a:pPr lvl="1"/>
            <a:r>
              <a:rPr lang="mk-MK" dirty="0"/>
              <a:t>С</a:t>
            </a:r>
            <a:r>
              <a:rPr lang="en-US" dirty="0" err="1"/>
              <a:t>редн</a:t>
            </a:r>
            <a:r>
              <a:rPr lang="mk-MK" dirty="0"/>
              <a:t>о</a:t>
            </a:r>
            <a:r>
              <a:rPr lang="en-US" dirty="0"/>
              <a:t> </a:t>
            </a:r>
            <a:r>
              <a:rPr lang="en-US" dirty="0" err="1"/>
              <a:t>претпријати</a:t>
            </a:r>
            <a:r>
              <a:rPr lang="mk-MK" dirty="0"/>
              <a:t>е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5</a:t>
            </a:r>
            <a:r>
              <a:rPr lang="mk-MK" dirty="0"/>
              <a:t>1</a:t>
            </a:r>
            <a:r>
              <a:rPr lang="en-US" dirty="0"/>
              <a:t>-250 </a:t>
            </a:r>
            <a:r>
              <a:rPr lang="en-US" dirty="0" err="1"/>
              <a:t>вработени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15-30 </a:t>
            </a:r>
            <a:r>
              <a:rPr lang="en-US" dirty="0" err="1"/>
              <a:t>илјади</a:t>
            </a:r>
            <a:r>
              <a:rPr lang="en-US" dirty="0"/>
              <a:t> </a:t>
            </a:r>
            <a:r>
              <a:rPr lang="en-US" dirty="0" err="1"/>
              <a:t>евра</a:t>
            </a:r>
            <a:r>
              <a:rPr lang="en-US" dirty="0"/>
              <a:t>. </a:t>
            </a:r>
            <a:endParaRPr lang="en-GB" dirty="0"/>
          </a:p>
          <a:p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оваа</a:t>
            </a:r>
            <a:r>
              <a:rPr lang="en-US" dirty="0"/>
              <a:t> </a:t>
            </a:r>
            <a:r>
              <a:rPr lang="en-US" dirty="0" err="1"/>
              <a:t>намена</a:t>
            </a:r>
            <a:r>
              <a:rPr lang="en-US" dirty="0"/>
              <a:t> </a:t>
            </a:r>
            <a:r>
              <a:rPr lang="en-US" dirty="0" err="1"/>
              <a:t>ќе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обезбедат</a:t>
            </a:r>
            <a:r>
              <a:rPr lang="en-US" dirty="0"/>
              <a:t> и </a:t>
            </a:r>
            <a:r>
              <a:rPr lang="en-US" dirty="0" err="1"/>
              <a:t>дополнителни</a:t>
            </a:r>
            <a:r>
              <a:rPr lang="en-US" dirty="0"/>
              <a:t> 6 </a:t>
            </a:r>
            <a:r>
              <a:rPr lang="en-US" dirty="0" err="1"/>
              <a:t>милиони</a:t>
            </a:r>
            <a:r>
              <a:rPr lang="en-US" dirty="0"/>
              <a:t> </a:t>
            </a:r>
            <a:r>
              <a:rPr lang="en-US" dirty="0" err="1"/>
              <a:t>евра</a:t>
            </a:r>
            <a:r>
              <a:rPr lang="en-US" dirty="0"/>
              <a:t>,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што</a:t>
            </a:r>
            <a:r>
              <a:rPr lang="en-US" dirty="0"/>
              <a:t> </a:t>
            </a:r>
            <a:r>
              <a:rPr lang="en-US" dirty="0" err="1"/>
              <a:t>ќе</a:t>
            </a:r>
            <a:r>
              <a:rPr lang="en-US" dirty="0"/>
              <a:t> </a:t>
            </a:r>
            <a:r>
              <a:rPr lang="en-US" dirty="0" err="1"/>
              <a:t>биде</a:t>
            </a:r>
            <a:r>
              <a:rPr lang="en-US" dirty="0"/>
              <a:t> </a:t>
            </a:r>
            <a:r>
              <a:rPr lang="en-US" dirty="0" err="1"/>
              <a:t>донесена</a:t>
            </a:r>
            <a:r>
              <a:rPr lang="en-US" dirty="0"/>
              <a:t> </a:t>
            </a:r>
            <a:r>
              <a:rPr lang="en-US" dirty="0" err="1"/>
              <a:t>Одлука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подобрување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условите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кредитните</a:t>
            </a:r>
            <a:r>
              <a:rPr lang="en-US" dirty="0"/>
              <a:t> </a:t>
            </a:r>
            <a:r>
              <a:rPr lang="en-US" dirty="0" err="1"/>
              <a:t>линии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компензационите</a:t>
            </a:r>
            <a:r>
              <a:rPr lang="en-US" dirty="0"/>
              <a:t> </a:t>
            </a:r>
            <a:r>
              <a:rPr lang="en-US" dirty="0" err="1"/>
              <a:t>фондови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0210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E9589D-1F17-440E-AE49-0C7F8981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Мерка 4- </a:t>
            </a:r>
            <a:r>
              <a:rPr lang="ru-RU" dirty="0"/>
              <a:t>Ослободување од плаќање на месечните аконтации од данок на добивка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242CEF-5A82-4C6D-A9FD-D2193C009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Опфатен период: </a:t>
            </a:r>
            <a:r>
              <a:rPr lang="en-US" dirty="0" err="1"/>
              <a:t>април</a:t>
            </a:r>
            <a:r>
              <a:rPr lang="en-US" dirty="0"/>
              <a:t>, </a:t>
            </a:r>
            <a:r>
              <a:rPr lang="en-US" dirty="0" err="1"/>
              <a:t>мај</a:t>
            </a:r>
            <a:r>
              <a:rPr lang="en-US" dirty="0"/>
              <a:t> и </a:t>
            </a:r>
            <a:r>
              <a:rPr lang="en-US" dirty="0" err="1"/>
              <a:t>јуни</a:t>
            </a:r>
            <a:r>
              <a:rPr lang="en-US" dirty="0"/>
              <a:t> 2020 </a:t>
            </a:r>
            <a:r>
              <a:rPr lang="en-US" dirty="0" err="1"/>
              <a:t>година</a:t>
            </a:r>
            <a:endParaRPr lang="mk-MK" dirty="0"/>
          </a:p>
          <a:p>
            <a:r>
              <a:rPr lang="mk-MK" dirty="0"/>
              <a:t>Опфатени сектори: </a:t>
            </a:r>
            <a:r>
              <a:rPr lang="en-US" dirty="0" err="1"/>
              <a:t>туризам</a:t>
            </a:r>
            <a:r>
              <a:rPr lang="en-US" dirty="0"/>
              <a:t>, </a:t>
            </a:r>
            <a:r>
              <a:rPr lang="en-US" dirty="0" err="1"/>
              <a:t>транспорт</a:t>
            </a:r>
            <a:r>
              <a:rPr lang="en-US" dirty="0"/>
              <a:t>, </a:t>
            </a:r>
            <a:r>
              <a:rPr lang="en-US" dirty="0" err="1"/>
              <a:t>угостителство</a:t>
            </a:r>
            <a:r>
              <a:rPr lang="en-US" dirty="0"/>
              <a:t> и </a:t>
            </a:r>
            <a:r>
              <a:rPr lang="en-US" dirty="0" err="1"/>
              <a:t>други</a:t>
            </a:r>
            <a:r>
              <a:rPr lang="en-US" dirty="0"/>
              <a:t> </a:t>
            </a:r>
            <a:r>
              <a:rPr lang="en-US" dirty="0" err="1"/>
              <a:t>погодени</a:t>
            </a:r>
            <a:r>
              <a:rPr lang="en-US" dirty="0"/>
              <a:t> </a:t>
            </a:r>
            <a:r>
              <a:rPr lang="en-US" dirty="0" err="1"/>
              <a:t>компании</a:t>
            </a:r>
            <a:endParaRPr lang="mk-MK" dirty="0"/>
          </a:p>
          <a:p>
            <a:r>
              <a:rPr lang="mk-MK" dirty="0"/>
              <a:t>Услови: </a:t>
            </a:r>
          </a:p>
          <a:p>
            <a:pPr lvl="1"/>
            <a:r>
              <a:rPr lang="mk-MK" dirty="0"/>
              <a:t>компаниите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го</a:t>
            </a:r>
            <a:r>
              <a:rPr lang="en-US" dirty="0"/>
              <a:t> </a:t>
            </a:r>
            <a:r>
              <a:rPr lang="en-US" dirty="0" err="1"/>
              <a:t>намалат</a:t>
            </a:r>
            <a:r>
              <a:rPr lang="en-US" dirty="0"/>
              <a:t> </a:t>
            </a:r>
            <a:r>
              <a:rPr lang="en-US" dirty="0" err="1"/>
              <a:t>бројот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вработените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денот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користење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мерката</a:t>
            </a:r>
            <a:r>
              <a:rPr lang="en-US" dirty="0"/>
              <a:t>, </a:t>
            </a:r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dirty="0" err="1"/>
              <a:t>бројот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месец</a:t>
            </a:r>
            <a:r>
              <a:rPr lang="en-US" dirty="0"/>
              <a:t> </a:t>
            </a:r>
            <a:r>
              <a:rPr lang="en-US" dirty="0" err="1"/>
              <a:t>фебруари</a:t>
            </a:r>
            <a:r>
              <a:rPr lang="en-US" dirty="0"/>
              <a:t> 2020 </a:t>
            </a:r>
            <a:r>
              <a:rPr lang="en-US" dirty="0" err="1"/>
              <a:t>година</a:t>
            </a:r>
            <a:r>
              <a:rPr lang="en-US" dirty="0"/>
              <a:t> и</a:t>
            </a:r>
            <a:endParaRPr lang="mk-MK" dirty="0"/>
          </a:p>
          <a:p>
            <a:pPr lvl="1"/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исплатил</a:t>
            </a:r>
            <a:r>
              <a:rPr lang="mk-MK" dirty="0"/>
              <a:t>е</a:t>
            </a:r>
            <a:r>
              <a:rPr lang="en-US" dirty="0"/>
              <a:t> </a:t>
            </a:r>
            <a:r>
              <a:rPr lang="en-US" dirty="0" err="1"/>
              <a:t>дивиденда</a:t>
            </a:r>
            <a:r>
              <a:rPr lang="en-US" dirty="0"/>
              <a:t>,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текот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2020 </a:t>
            </a:r>
            <a:r>
              <a:rPr lang="en-US" dirty="0" err="1"/>
              <a:t>година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денот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поднесувањето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годишна</a:t>
            </a:r>
            <a:r>
              <a:rPr lang="en-US" dirty="0"/>
              <a:t> </a:t>
            </a:r>
            <a:r>
              <a:rPr lang="en-US" dirty="0" err="1"/>
              <a:t>сметка</a:t>
            </a:r>
            <a:r>
              <a:rPr lang="en-US" dirty="0"/>
              <a:t>/</a:t>
            </a:r>
            <a:r>
              <a:rPr lang="en-US" dirty="0" err="1"/>
              <a:t>финансиски</a:t>
            </a:r>
            <a:r>
              <a:rPr lang="en-US" dirty="0"/>
              <a:t> </a:t>
            </a:r>
            <a:r>
              <a:rPr lang="en-US" dirty="0" err="1"/>
              <a:t>извештаи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2020 </a:t>
            </a:r>
            <a:r>
              <a:rPr lang="en-US" dirty="0" err="1"/>
              <a:t>година</a:t>
            </a:r>
            <a:r>
              <a:rPr lang="en-US" dirty="0"/>
              <a:t> и</a:t>
            </a:r>
            <a:endParaRPr lang="mk-MK" dirty="0"/>
          </a:p>
          <a:p>
            <a:pPr lvl="1"/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исплатиле</a:t>
            </a:r>
            <a:r>
              <a:rPr lang="en-US" dirty="0"/>
              <a:t> </a:t>
            </a:r>
            <a:r>
              <a:rPr lang="en-US" dirty="0" err="1"/>
              <a:t>награда</a:t>
            </a:r>
            <a:r>
              <a:rPr lang="en-US" dirty="0"/>
              <a:t> </a:t>
            </a:r>
            <a:r>
              <a:rPr lang="en-US" dirty="0" err="1"/>
              <a:t>бонус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влегување</a:t>
            </a:r>
            <a:r>
              <a:rPr lang="en-US" dirty="0"/>
              <a:t>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сила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одредбата</a:t>
            </a:r>
            <a:r>
              <a:rPr lang="en-US" dirty="0"/>
              <a:t>.</a:t>
            </a:r>
            <a:endParaRPr lang="mk-MK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72298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547E6-D166-45D2-81F1-8E9ECF3A9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Мерка 5 - </a:t>
            </a:r>
            <a:r>
              <a:rPr lang="ru-RU" dirty="0"/>
              <a:t>Намалување на законски затезната камата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47963D-EB62-484D-997F-0B2C9EDA0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Намалување на законски затезната камата </a:t>
            </a:r>
            <a:r>
              <a:rPr lang="ru-RU" sz="2400" b="1" dirty="0"/>
              <a:t>од 10% на 5% за правни лица и од 8% на 4% за физички лица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xmlns="" val="670288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440128-B5BB-497B-BFD3-5EC9B9309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Мерка 6 - </a:t>
            </a:r>
            <a:r>
              <a:rPr lang="ru-RU" dirty="0"/>
              <a:t>Намалување на казнената камата за јавни давачки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B48A79-1B8A-4C2D-BB79-31E194D2F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Намалување на казнената камата за јавни давачки (даноци и јавни давачки кои со закон се доверени да ги управува УЈП) </a:t>
            </a:r>
            <a:r>
              <a:rPr lang="ru-RU" sz="2000" b="1" dirty="0"/>
              <a:t>од 0,03% на 0,015% односно за 50%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xmlns="" val="848305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9FCBEC-DDE1-45F2-8813-3CFFDADF0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Мерка 7 – субвенционирање на </a:t>
            </a:r>
            <a:r>
              <a:rPr lang="mk-MK" dirty="0" smtClean="0"/>
              <a:t>придонесИ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BE6874-6A19-4091-9FD9-6AD11828F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Опфатени сектори: туризам, транспорт и угостителство и други погодени компании</a:t>
            </a:r>
          </a:p>
          <a:p>
            <a:r>
              <a:rPr lang="ru-RU" dirty="0"/>
              <a:t>Опфатен период: месец април, мај и јуни 2020 година</a:t>
            </a:r>
          </a:p>
          <a:p>
            <a:r>
              <a:rPr lang="ru-RU" dirty="0"/>
              <a:t>Висина на субвенција: субвенција на плата по вработен во висина до 50% од просечна плата исплатена во 2019 година</a:t>
            </a:r>
          </a:p>
          <a:p>
            <a:r>
              <a:rPr lang="ru-RU" dirty="0"/>
              <a:t>Услови:</a:t>
            </a:r>
          </a:p>
          <a:p>
            <a:pPr lvl="1"/>
            <a:r>
              <a:rPr lang="ru-RU" dirty="0"/>
              <a:t>Компаниите да не го намалат бројот на вработените од денот на користење на мерката, под бројот од месец фебруари 2020 година и </a:t>
            </a:r>
          </a:p>
          <a:p>
            <a:pPr lvl="1"/>
            <a:r>
              <a:rPr lang="ru-RU" dirty="0"/>
              <a:t>да не исплатиле дивиденда, во текот на 2020 година, до денот на поднесувањето на годишна сметка/финансиски извештаи за 2020 година и </a:t>
            </a:r>
          </a:p>
          <a:p>
            <a:pPr lvl="1"/>
            <a:r>
              <a:rPr lang="ru-RU" dirty="0"/>
              <a:t>да не исплатиле награда бонус по влегување во сила на одредбата.</a:t>
            </a:r>
          </a:p>
          <a:p>
            <a:r>
              <a:rPr lang="mk-MK" dirty="0" smtClean="0"/>
              <a:t>Мерката </a:t>
            </a:r>
            <a:r>
              <a:rPr lang="mk-MK" u="sng" dirty="0" smtClean="0"/>
              <a:t>директно е насочена да им помогне на компаниите што </a:t>
            </a:r>
            <a:r>
              <a:rPr lang="mk-MK" u="sng" dirty="0" smtClean="0"/>
              <a:t>остваруваат послаб </a:t>
            </a:r>
            <a:r>
              <a:rPr lang="mk-MK" u="sng" dirty="0" smtClean="0"/>
              <a:t>финансиски резултат во 2020 година како резултат на состојбата со коронавирусот. </a:t>
            </a:r>
            <a:r>
              <a:rPr lang="ru-RU" dirty="0" smtClean="0"/>
              <a:t>Средствата </a:t>
            </a:r>
            <a:r>
              <a:rPr lang="ru-RU" dirty="0"/>
              <a:t>од субвенции на придонеси претпријатијата ќе ги вратат во 2021 година при пресметка на данокот на добивка за 2020 година, но најмногу до износ од 50% од остварената добивка пред оданочување.</a:t>
            </a:r>
          </a:p>
        </p:txBody>
      </p:sp>
    </p:spTree>
    <p:extLst>
      <p:ext uri="{BB962C8B-B14F-4D97-AF65-F5344CB8AC3E}">
        <p14:creationId xmlns:p14="http://schemas.microsoft.com/office/powerpoint/2010/main" xmlns="" val="3606955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A28FCF-D01D-4DEA-B988-02251F688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Мерка 8 – останати јавни давачки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E274E8-A571-441A-8173-5F5398D5E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Ставање во мирување на сите давачки кон ЗАМП.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3458706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40</TotalTime>
  <Words>589</Words>
  <Application>Microsoft Office PowerPoint</Application>
  <PresentationFormat>Custom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Dividend</vt:lpstr>
      <vt:lpstr>Економски мерки</vt:lpstr>
      <vt:lpstr>Мерка 1- реструктуирање на обврските за заеми</vt:lpstr>
      <vt:lpstr>Мерка 2 – намалување на референтна каматна стапка</vt:lpstr>
      <vt:lpstr>Мерка 3 – безкаматен кредит</vt:lpstr>
      <vt:lpstr>Мерка 4- Ослободување од плаќање на месечните аконтации од данок на добивка </vt:lpstr>
      <vt:lpstr>Мерка 5 - Намалување на законски затезната камата </vt:lpstr>
      <vt:lpstr>Мерка 6 - Намалување на казнената камата за јавни давачки </vt:lpstr>
      <vt:lpstr>Мерка 7 – субвенционирање на придонесИ</vt:lpstr>
      <vt:lpstr>Мерка 8 – останати јавни давачки</vt:lpstr>
      <vt:lpstr>Препорака: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Економски мерки – прва фаза</dc:title>
  <dc:creator>Daniel Josifovski</dc:creator>
  <cp:lastModifiedBy>Snezana.K.Frckovska</cp:lastModifiedBy>
  <cp:revision>7</cp:revision>
  <dcterms:created xsi:type="dcterms:W3CDTF">2020-03-18T11:00:55Z</dcterms:created>
  <dcterms:modified xsi:type="dcterms:W3CDTF">2020-03-18T12:00:46Z</dcterms:modified>
</cp:coreProperties>
</file>