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8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10364A-A5FF-4F66-A494-CC90DE37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anchor="ctr"/>
          <a:lstStyle/>
          <a:p>
            <a:r>
              <a:rPr lang="mk-MK" dirty="0"/>
              <a:t>Економски мерки сумирано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EB2135-CF94-41F3-857B-4E931B578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09945"/>
            <a:ext cx="11029615" cy="4958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mk-MK" b="1" dirty="0" smtClean="0">
                <a:solidFill>
                  <a:schemeClr val="tx1"/>
                </a:solidFill>
              </a:rPr>
              <a:t>СЕТ НА МЕРКИ за компаниите </a:t>
            </a:r>
            <a:r>
              <a:rPr lang="mk-MK" b="1" dirty="0">
                <a:solidFill>
                  <a:schemeClr val="tx1"/>
                </a:solidFill>
              </a:rPr>
              <a:t>од секторот туризам, транспорт и угостителство, и други погодени </a:t>
            </a:r>
            <a:r>
              <a:rPr lang="mk-MK" b="1" dirty="0" smtClean="0">
                <a:solidFill>
                  <a:schemeClr val="tx1"/>
                </a:solidFill>
              </a:rPr>
              <a:t>компании</a:t>
            </a:r>
            <a:endParaRPr lang="mk-MK" b="1" dirty="0">
              <a:solidFill>
                <a:schemeClr val="tx1"/>
              </a:solidFill>
            </a:endParaRPr>
          </a:p>
          <a:p>
            <a:r>
              <a:rPr lang="mk-MK" dirty="0">
                <a:solidFill>
                  <a:schemeClr val="tx1"/>
                </a:solidFill>
              </a:rPr>
              <a:t>Безкаматен кредит преку РБСМ, по п</a:t>
            </a:r>
            <a:r>
              <a:rPr lang="ru-RU" dirty="0">
                <a:solidFill>
                  <a:schemeClr val="tx1"/>
                </a:solidFill>
              </a:rPr>
              <a:t>оволни услови: грејс периоди од 6 месеци, рок за отплата од 24 месеци, на тримесечни рати и 0 денари трошоци за администрирање. Висина на кредитот е во зависност од бројот на вработени, и тоа за микро претпријатие со 1-10 вработени од 3 - 5 илјади евра, за мало претпријатие со 11-50 вработени од 5-15 илјади евра, за средно претпријатие со 51-250 вработени од 15-30 илјади евра.</a:t>
            </a:r>
          </a:p>
          <a:p>
            <a:r>
              <a:rPr lang="ru-RU" dirty="0">
                <a:solidFill>
                  <a:schemeClr val="tx1"/>
                </a:solidFill>
              </a:rPr>
              <a:t>Субвенционирање на придонесите на плата по вработен во висина од 50% од просечна плата исплатена во 2019 година, за периодот април, мај и јуни 2020 </a:t>
            </a:r>
            <a:r>
              <a:rPr lang="ru-RU" dirty="0" smtClean="0">
                <a:solidFill>
                  <a:schemeClr val="tx1"/>
                </a:solidFill>
              </a:rPr>
              <a:t>година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</a:t>
            </a:r>
            <a:r>
              <a:rPr lang="mk-MK" i="1" dirty="0" smtClean="0">
                <a:solidFill>
                  <a:schemeClr val="tx1"/>
                </a:solidFill>
              </a:rPr>
              <a:t>подетално  за оваа мерка има во презентацијата за субвенционирање на придонеси)</a:t>
            </a:r>
            <a:endParaRPr lang="ru-RU" i="1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Ослободување од плаќање на месечните аконтации од данок на добивка за април, мај и јуни 2020 г.</a:t>
            </a:r>
          </a:p>
          <a:p>
            <a:r>
              <a:rPr lang="ru-RU" dirty="0">
                <a:solidFill>
                  <a:schemeClr val="tx1"/>
                </a:solidFill>
              </a:rPr>
              <a:t>Намалување на казнената камата за јавни давачки (даноци и јавни давачки кои со закон се доверени да ги управува УЈП) од 0,03% на 0,015% односно за 50%.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Намалување на референтната каматна стапка од 2% на 1,75%, со намалување </a:t>
            </a:r>
            <a:r>
              <a:rPr lang="ru-RU" dirty="0">
                <a:solidFill>
                  <a:schemeClr val="tx1"/>
                </a:solidFill>
              </a:rPr>
              <a:t>на законски затезната камата од 10% на 5</a:t>
            </a:r>
            <a:r>
              <a:rPr lang="ru-RU" dirty="0" smtClean="0">
                <a:solidFill>
                  <a:schemeClr val="tx1"/>
                </a:solidFill>
              </a:rPr>
              <a:t>% за правни лица и од 8% на 4% за физички лица</a:t>
            </a:r>
            <a:endParaRPr lang="mk-MK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Реструктурирање на обврските од заеми кон деловните банки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mk-MK" dirty="0" smtClean="0">
                <a:solidFill>
                  <a:schemeClr val="tx1"/>
                </a:solidFill>
              </a:rPr>
              <a:t>можно </a:t>
            </a:r>
            <a:r>
              <a:rPr lang="ru-RU" dirty="0" smtClean="0">
                <a:solidFill>
                  <a:schemeClr val="tx1"/>
                </a:solidFill>
              </a:rPr>
              <a:t>одложување </a:t>
            </a:r>
            <a:r>
              <a:rPr lang="mk-MK" dirty="0" smtClean="0">
                <a:solidFill>
                  <a:schemeClr val="tx1"/>
                </a:solidFill>
              </a:rPr>
              <a:t>на рати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mk-MK" dirty="0" smtClean="0">
                <a:solidFill>
                  <a:srgbClr val="FF0000"/>
                </a:solidFill>
              </a:rPr>
              <a:t>За сектор угостителство: </a:t>
            </a:r>
            <a:r>
              <a:rPr lang="ru-RU" dirty="0" smtClean="0">
                <a:solidFill>
                  <a:srgbClr val="FF0000"/>
                </a:solidFill>
              </a:rPr>
              <a:t>Ставање во мирување на сите давачки кон ЗАПМ.</a:t>
            </a:r>
            <a:endParaRPr lang="mk-MK" dirty="0" smtClean="0">
              <a:solidFill>
                <a:srgbClr val="FF0000"/>
              </a:solidFill>
            </a:endParaRPr>
          </a:p>
          <a:p>
            <a:r>
              <a:rPr lang="mk-MK" dirty="0" smtClean="0">
                <a:solidFill>
                  <a:srgbClr val="FF0000"/>
                </a:solidFill>
              </a:rPr>
              <a:t>За </a:t>
            </a:r>
            <a:r>
              <a:rPr lang="mk-MK" dirty="0">
                <a:solidFill>
                  <a:srgbClr val="FF0000"/>
                </a:solidFill>
              </a:rPr>
              <a:t>сектор туризам: Користење грант од новоформираниот Фонд за обештетување во туризмот (најавен од МЕ</a:t>
            </a:r>
            <a:r>
              <a:rPr lang="mk-MK" dirty="0" smtClean="0">
                <a:solidFill>
                  <a:srgbClr val="FF0000"/>
                </a:solidFill>
              </a:rPr>
              <a:t>).</a:t>
            </a:r>
            <a:endParaRPr lang="mk-MK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11048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64</TotalTime>
  <Words>275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Dividend</vt:lpstr>
      <vt:lpstr>Економски мерки сумирано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Економски мерки – прва фаза</dc:title>
  <dc:creator>Daniel Josifovski</dc:creator>
  <cp:lastModifiedBy>Snezana.K.Frckovska</cp:lastModifiedBy>
  <cp:revision>17</cp:revision>
  <dcterms:created xsi:type="dcterms:W3CDTF">2020-03-18T11:00:55Z</dcterms:created>
  <dcterms:modified xsi:type="dcterms:W3CDTF">2020-03-19T11:20:12Z</dcterms:modified>
</cp:coreProperties>
</file>